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 Mono Medium"/>
      <p:regular r:id="rId23"/>
      <p:bold r:id="rId24"/>
      <p:italic r:id="rId25"/>
      <p:boldItalic r:id="rId26"/>
    </p:embeddedFont>
    <p:embeddedFont>
      <p:font typeface="Roboto Mon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MonoMedium-bold.fntdata"/><Relationship Id="rId23" Type="http://schemas.openxmlformats.org/officeDocument/2006/relationships/font" Target="fonts/RobotoMono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onoMedium-boldItalic.fntdata"/><Relationship Id="rId25" Type="http://schemas.openxmlformats.org/officeDocument/2006/relationships/font" Target="fonts/RobotoMonoMedium-italic.fntdata"/><Relationship Id="rId28" Type="http://schemas.openxmlformats.org/officeDocument/2006/relationships/font" Target="fonts/RobotoMono-bold.fntdata"/><Relationship Id="rId27" Type="http://schemas.openxmlformats.org/officeDocument/2006/relationships/font" Target="fonts/RobotoMon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on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RobotoMon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d929ef422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d929ef42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d929ef422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d929ef422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d929ef422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d929ef422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d929ef422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d929ef422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d929ef422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d929ef422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d929ef422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d929ef422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d929ef422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d929ef422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d929ef42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7d929ef42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d929ef42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d929ef42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d929ef422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7d929ef422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d929ef42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d929ef42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d929ef42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d929ef42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d929ef422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d929ef42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d929ef42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d929ef42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d929ef422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d929ef42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d929ef422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d929ef422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gif"/><Relationship Id="rId4" Type="http://schemas.openxmlformats.org/officeDocument/2006/relationships/image" Target="../media/image12.png"/><Relationship Id="rId5" Type="http://schemas.openxmlformats.org/officeDocument/2006/relationships/image" Target="../media/image46.png"/><Relationship Id="rId6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46.png"/><Relationship Id="rId5" Type="http://schemas.openxmlformats.org/officeDocument/2006/relationships/image" Target="../media/image4.png"/><Relationship Id="rId6" Type="http://schemas.openxmlformats.org/officeDocument/2006/relationships/image" Target="../media/image17.gif"/><Relationship Id="rId7" Type="http://schemas.openxmlformats.org/officeDocument/2006/relationships/image" Target="../media/image27.png"/><Relationship Id="rId8" Type="http://schemas.openxmlformats.org/officeDocument/2006/relationships/image" Target="../media/image3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42.png"/><Relationship Id="rId5" Type="http://schemas.openxmlformats.org/officeDocument/2006/relationships/image" Target="../media/image41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Relationship Id="rId7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Relationship Id="rId4" Type="http://schemas.openxmlformats.org/officeDocument/2006/relationships/image" Target="../media/image44.png"/><Relationship Id="rId11" Type="http://schemas.openxmlformats.org/officeDocument/2006/relationships/image" Target="../media/image45.png"/><Relationship Id="rId10" Type="http://schemas.openxmlformats.org/officeDocument/2006/relationships/image" Target="../media/image33.png"/><Relationship Id="rId9" Type="http://schemas.openxmlformats.org/officeDocument/2006/relationships/image" Target="../media/image35.png"/><Relationship Id="rId5" Type="http://schemas.openxmlformats.org/officeDocument/2006/relationships/image" Target="../media/image30.png"/><Relationship Id="rId6" Type="http://schemas.openxmlformats.org/officeDocument/2006/relationships/image" Target="../media/image36.png"/><Relationship Id="rId7" Type="http://schemas.openxmlformats.org/officeDocument/2006/relationships/image" Target="../media/image43.png"/><Relationship Id="rId8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20" Type="http://schemas.openxmlformats.org/officeDocument/2006/relationships/hyperlink" Target="https://es.wikipedia.org/wiki/Anexo:Supercomputadoras_de_M%C3%A9xico" TargetMode="External"/><Relationship Id="rId11" Type="http://schemas.openxmlformats.org/officeDocument/2006/relationships/hyperlink" Target="https://www.top500.org/system/177968" TargetMode="External"/><Relationship Id="rId10" Type="http://schemas.openxmlformats.org/officeDocument/2006/relationships/hyperlink" Target="https://www.top500.org/system/167614" TargetMode="External"/><Relationship Id="rId13" Type="http://schemas.openxmlformats.org/officeDocument/2006/relationships/hyperlink" Target="https://www.top500.org/site/50192" TargetMode="External"/><Relationship Id="rId12" Type="http://schemas.openxmlformats.org/officeDocument/2006/relationships/hyperlink" Target="https://www.top500.org/site/49067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top500.org/system/179288" TargetMode="External"/><Relationship Id="rId4" Type="http://schemas.openxmlformats.org/officeDocument/2006/relationships/hyperlink" Target="https://www.top500.org/system/178532" TargetMode="External"/><Relationship Id="rId9" Type="http://schemas.openxmlformats.org/officeDocument/2006/relationships/hyperlink" Target="https://www.top500.org/system/172721" TargetMode="External"/><Relationship Id="rId15" Type="http://schemas.openxmlformats.org/officeDocument/2006/relationships/hyperlink" Target="https://www.top500.org/site/50563" TargetMode="External"/><Relationship Id="rId14" Type="http://schemas.openxmlformats.org/officeDocument/2006/relationships/hyperlink" Target="https://www.top500.org/system/168317" TargetMode="External"/><Relationship Id="rId17" Type="http://schemas.openxmlformats.org/officeDocument/2006/relationships/hyperlink" Target="https://clusterhibrido.cinvestav.mx/" TargetMode="External"/><Relationship Id="rId16" Type="http://schemas.openxmlformats.org/officeDocument/2006/relationships/hyperlink" Target="https://www.top500.org/system/168644" TargetMode="External"/><Relationship Id="rId5" Type="http://schemas.openxmlformats.org/officeDocument/2006/relationships/hyperlink" Target="https://www.top500.org/system/176158" TargetMode="External"/><Relationship Id="rId19" Type="http://schemas.openxmlformats.org/officeDocument/2006/relationships/hyperlink" Target="https://phys.org/news/2016-04-fiery-serpent-supercomputer-billion.html" TargetMode="External"/><Relationship Id="rId6" Type="http://schemas.openxmlformats.org/officeDocument/2006/relationships/hyperlink" Target="https://www.top500.org/system/174698" TargetMode="External"/><Relationship Id="rId18" Type="http://schemas.openxmlformats.org/officeDocument/2006/relationships/hyperlink" Target="https://www.dgcs.unam.mx/boletin/bdboletin/2017_431.html" TargetMode="External"/><Relationship Id="rId7" Type="http://schemas.openxmlformats.org/officeDocument/2006/relationships/hyperlink" Target="https://www.top500.org/site/49070" TargetMode="External"/><Relationship Id="rId8" Type="http://schemas.openxmlformats.org/officeDocument/2006/relationships/hyperlink" Target="https://www.top500.org/system/172737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png"/><Relationship Id="rId4" Type="http://schemas.openxmlformats.org/officeDocument/2006/relationships/image" Target="../media/image26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gif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22.png"/><Relationship Id="rId7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38.png"/><Relationship Id="rId5" Type="http://schemas.openxmlformats.org/officeDocument/2006/relationships/image" Target="../media/image18.png"/><Relationship Id="rId6" Type="http://schemas.openxmlformats.org/officeDocument/2006/relationships/image" Target="../media/image40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273575"/>
            <a:ext cx="8520600" cy="2523600"/>
          </a:xfrm>
          <a:prstGeom prst="rect">
            <a:avLst/>
          </a:prstGeom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¿Historia de México?</a:t>
            </a:r>
            <a:endParaRPr b="1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Supercómputo y Disney.</a:t>
            </a:r>
            <a:endParaRPr b="1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016875"/>
            <a:ext cx="8520600" cy="13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FC5E8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Alvarado Morán Óscar Anuar.</a:t>
            </a:r>
            <a:endParaRPr sz="2400">
              <a:solidFill>
                <a:srgbClr val="9FC5E8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FC5E8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Visualización</a:t>
            </a:r>
            <a:r>
              <a:rPr lang="es" sz="2400">
                <a:solidFill>
                  <a:srgbClr val="9FC5E8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de la Información.</a:t>
            </a:r>
            <a:endParaRPr sz="2400">
              <a:solidFill>
                <a:srgbClr val="9FC5E8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9FC5E8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IIMAS, UNAM.</a:t>
            </a:r>
            <a:endParaRPr sz="2400">
              <a:solidFill>
                <a:srgbClr val="9FC5E8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title"/>
          </p:nvPr>
        </p:nvSpPr>
        <p:spPr>
          <a:xfrm>
            <a:off x="209400" y="213200"/>
            <a:ext cx="8850900" cy="913500"/>
          </a:xfrm>
          <a:prstGeom prst="rect">
            <a:avLst/>
          </a:prstGeom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b="1" lang="es" sz="30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POWER CHALLENGE (1994/1995/1996)</a:t>
            </a:r>
            <a:r>
              <a:rPr b="1" lang="es" sz="30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1" lang="es" sz="14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s" sz="18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Lugar 169, 197, 268 y 387. 18 núcleos.</a:t>
            </a:r>
            <a:endParaRPr b="1" sz="18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4" name="Google Shape;154;p22"/>
          <p:cNvSpPr/>
          <p:nvPr/>
        </p:nvSpPr>
        <p:spPr>
          <a:xfrm>
            <a:off x="1210575" y="2370000"/>
            <a:ext cx="6981600" cy="40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2" title="2020"/>
          <p:cNvSpPr/>
          <p:nvPr/>
        </p:nvSpPr>
        <p:spPr>
          <a:xfrm>
            <a:off x="6936050" y="2370000"/>
            <a:ext cx="1256100" cy="4035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Mono"/>
                <a:ea typeface="Roboto Mono"/>
                <a:cs typeface="Roboto Mono"/>
                <a:sym typeface="Roboto Mono"/>
              </a:rPr>
              <a:t>2020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6" name="Google Shape;156;p22" title="2020"/>
          <p:cNvSpPr/>
          <p:nvPr/>
        </p:nvSpPr>
        <p:spPr>
          <a:xfrm>
            <a:off x="1210575" y="2370000"/>
            <a:ext cx="1256100" cy="4035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Mono"/>
                <a:ea typeface="Roboto Mono"/>
                <a:cs typeface="Roboto Mono"/>
                <a:sym typeface="Roboto Mono"/>
              </a:rPr>
              <a:t>1968-1971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" name="Google Shape;157;p22" title="2020"/>
          <p:cNvSpPr/>
          <p:nvPr/>
        </p:nvSpPr>
        <p:spPr>
          <a:xfrm>
            <a:off x="3943950" y="2370000"/>
            <a:ext cx="1256100" cy="4035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Mono"/>
                <a:ea typeface="Roboto Mono"/>
                <a:cs typeface="Roboto Mono"/>
                <a:sym typeface="Roboto Mono"/>
              </a:rPr>
              <a:t>1994/1995/1996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" name="Google Shape;158;p22"/>
          <p:cNvSpPr/>
          <p:nvPr/>
        </p:nvSpPr>
        <p:spPr>
          <a:xfrm>
            <a:off x="7469025" y="1479150"/>
            <a:ext cx="1256100" cy="526800"/>
          </a:xfrm>
          <a:prstGeom prst="cloudCallout">
            <a:avLst>
              <a:gd fmla="val -28612" name="adj1"/>
              <a:gd fmla="val 8604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Roboto Mono"/>
                <a:ea typeface="Roboto Mono"/>
                <a:cs typeface="Roboto Mono"/>
                <a:sym typeface="Roboto Mono"/>
              </a:rPr>
              <a:t>¡NOW!</a:t>
            </a:r>
            <a:endParaRPr b="1"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" name="Google Shape;159;p22"/>
          <p:cNvSpPr txBox="1"/>
          <p:nvPr/>
        </p:nvSpPr>
        <p:spPr>
          <a:xfrm>
            <a:off x="319775" y="2893925"/>
            <a:ext cx="22308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Primer relanzamiento.</a:t>
            </a:r>
            <a:endParaRPr sz="12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60" name="Google Shape;1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100" y="1185725"/>
            <a:ext cx="1447124" cy="11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4074" y="2848150"/>
            <a:ext cx="1291547" cy="221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4987190" y="3033513"/>
            <a:ext cx="752675" cy="184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099" y="3160325"/>
            <a:ext cx="1804375" cy="178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type="title"/>
          </p:nvPr>
        </p:nvSpPr>
        <p:spPr>
          <a:xfrm>
            <a:off x="209400" y="213200"/>
            <a:ext cx="8850900" cy="913500"/>
          </a:xfrm>
          <a:prstGeom prst="rect">
            <a:avLst/>
          </a:prstGeom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b="1" lang="es" sz="30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CM-5/32 (1994)</a:t>
            </a:r>
            <a:r>
              <a:rPr b="1" lang="es" sz="30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1" lang="es" sz="14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s" sz="18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Lugar 343. 32 núcleos.</a:t>
            </a:r>
            <a:endParaRPr b="1" sz="18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" name="Google Shape;169;p23"/>
          <p:cNvSpPr/>
          <p:nvPr/>
        </p:nvSpPr>
        <p:spPr>
          <a:xfrm>
            <a:off x="1210575" y="2370000"/>
            <a:ext cx="6981600" cy="40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3" title="2020"/>
          <p:cNvSpPr/>
          <p:nvPr/>
        </p:nvSpPr>
        <p:spPr>
          <a:xfrm>
            <a:off x="6936050" y="2370000"/>
            <a:ext cx="1256100" cy="4035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Mono"/>
                <a:ea typeface="Roboto Mono"/>
                <a:cs typeface="Roboto Mono"/>
                <a:sym typeface="Roboto Mono"/>
              </a:rPr>
              <a:t>2020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" name="Google Shape;171;p23" title="2020"/>
          <p:cNvSpPr/>
          <p:nvPr/>
        </p:nvSpPr>
        <p:spPr>
          <a:xfrm>
            <a:off x="1210575" y="2370000"/>
            <a:ext cx="1256100" cy="4035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Mono"/>
                <a:ea typeface="Roboto Mono"/>
                <a:cs typeface="Roboto Mono"/>
                <a:sym typeface="Roboto Mono"/>
              </a:rPr>
              <a:t>1968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" name="Google Shape;172;p23" title="2020"/>
          <p:cNvSpPr/>
          <p:nvPr/>
        </p:nvSpPr>
        <p:spPr>
          <a:xfrm>
            <a:off x="3943950" y="2370000"/>
            <a:ext cx="1256100" cy="4035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Mono"/>
                <a:ea typeface="Roboto Mono"/>
                <a:cs typeface="Roboto Mono"/>
                <a:sym typeface="Roboto Mono"/>
              </a:rPr>
              <a:t>1994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" name="Google Shape;173;p23"/>
          <p:cNvSpPr/>
          <p:nvPr/>
        </p:nvSpPr>
        <p:spPr>
          <a:xfrm>
            <a:off x="7469025" y="1479150"/>
            <a:ext cx="1256100" cy="526800"/>
          </a:xfrm>
          <a:prstGeom prst="cloudCallout">
            <a:avLst>
              <a:gd fmla="val -28612" name="adj1"/>
              <a:gd fmla="val 8604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Roboto Mono"/>
                <a:ea typeface="Roboto Mono"/>
                <a:cs typeface="Roboto Mono"/>
                <a:sym typeface="Roboto Mono"/>
              </a:rPr>
              <a:t>¡NOW!</a:t>
            </a:r>
            <a:endParaRPr b="1"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74" name="Google Shape;17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800" y="2950550"/>
            <a:ext cx="1294200" cy="124875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3"/>
          <p:cNvSpPr txBox="1"/>
          <p:nvPr/>
        </p:nvSpPr>
        <p:spPr>
          <a:xfrm>
            <a:off x="434000" y="2938875"/>
            <a:ext cx="7461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Debut</a:t>
            </a:r>
            <a:endParaRPr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3588" y="2923512"/>
            <a:ext cx="1393875" cy="198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9863" y="2938863"/>
            <a:ext cx="1376725" cy="19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>
            <p:ph type="title"/>
          </p:nvPr>
        </p:nvSpPr>
        <p:spPr>
          <a:xfrm>
            <a:off x="209400" y="213200"/>
            <a:ext cx="8850900" cy="913500"/>
          </a:xfrm>
          <a:prstGeom prst="rect">
            <a:avLst/>
          </a:prstGeom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b="1" lang="es" sz="30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AITZALOA (2008/2009)</a:t>
            </a:r>
            <a:r>
              <a:rPr b="1" lang="es" sz="30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1" lang="es" sz="14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s" sz="16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Lugar 226 y 441. 2120 núcleos.</a:t>
            </a:r>
            <a:endParaRPr b="1" sz="16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" name="Google Shape;183;p24"/>
          <p:cNvSpPr/>
          <p:nvPr/>
        </p:nvSpPr>
        <p:spPr>
          <a:xfrm>
            <a:off x="1210575" y="2370000"/>
            <a:ext cx="6981600" cy="40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4" title="2020"/>
          <p:cNvSpPr/>
          <p:nvPr/>
        </p:nvSpPr>
        <p:spPr>
          <a:xfrm>
            <a:off x="6936050" y="2370000"/>
            <a:ext cx="1256100" cy="4035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Mono"/>
                <a:ea typeface="Roboto Mono"/>
                <a:cs typeface="Roboto Mono"/>
                <a:sym typeface="Roboto Mono"/>
              </a:rPr>
              <a:t>2020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5" name="Google Shape;185;p24" title="2020"/>
          <p:cNvSpPr/>
          <p:nvPr/>
        </p:nvSpPr>
        <p:spPr>
          <a:xfrm>
            <a:off x="1210575" y="2370000"/>
            <a:ext cx="1256100" cy="4035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Mono"/>
                <a:ea typeface="Roboto Mono"/>
                <a:cs typeface="Roboto Mono"/>
                <a:sym typeface="Roboto Mono"/>
              </a:rPr>
              <a:t>1995-1997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" name="Google Shape;186;p24" title="2020"/>
          <p:cNvSpPr/>
          <p:nvPr/>
        </p:nvSpPr>
        <p:spPr>
          <a:xfrm>
            <a:off x="3943950" y="2370000"/>
            <a:ext cx="1256100" cy="4035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Mono"/>
                <a:ea typeface="Roboto Mono"/>
                <a:cs typeface="Roboto Mono"/>
                <a:sym typeface="Roboto Mono"/>
              </a:rPr>
              <a:t>2008/2009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" name="Google Shape;187;p24"/>
          <p:cNvSpPr/>
          <p:nvPr/>
        </p:nvSpPr>
        <p:spPr>
          <a:xfrm>
            <a:off x="7469025" y="1479150"/>
            <a:ext cx="1256100" cy="526800"/>
          </a:xfrm>
          <a:prstGeom prst="cloudCallout">
            <a:avLst>
              <a:gd fmla="val -28612" name="adj1"/>
              <a:gd fmla="val 8604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Roboto Mono"/>
                <a:ea typeface="Roboto Mono"/>
                <a:cs typeface="Roboto Mono"/>
                <a:sym typeface="Roboto Mono"/>
              </a:rPr>
              <a:t>¡NOW!</a:t>
            </a:r>
            <a:endParaRPr b="1"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88" name="Google Shape;18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874" y="2832925"/>
            <a:ext cx="1291547" cy="221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569340" y="3018288"/>
            <a:ext cx="752675" cy="184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2028" y="2832913"/>
            <a:ext cx="1014550" cy="205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01850" y="1187259"/>
            <a:ext cx="671950" cy="112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0" y="1187250"/>
            <a:ext cx="1146499" cy="107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02964" y="3113750"/>
            <a:ext cx="1338074" cy="134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/>
          <p:nvPr>
            <p:ph type="title"/>
          </p:nvPr>
        </p:nvSpPr>
        <p:spPr>
          <a:xfrm>
            <a:off x="246650" y="746150"/>
            <a:ext cx="5022000" cy="3510000"/>
          </a:xfrm>
          <a:prstGeom prst="rect">
            <a:avLst/>
          </a:prstGeom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Centro de Investigación y de Estudios Avanzados del IPN</a:t>
            </a:r>
            <a:endParaRPr b="1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99" name="Google Shape;199;p25"/>
          <p:cNvPicPr preferRelativeResize="0"/>
          <p:nvPr/>
        </p:nvPicPr>
        <p:blipFill rotWithShape="1">
          <a:blip r:embed="rId3">
            <a:alphaModFix/>
          </a:blip>
          <a:srcRect b="9173" l="0" r="0" t="0"/>
          <a:stretch/>
        </p:blipFill>
        <p:spPr>
          <a:xfrm>
            <a:off x="6205275" y="1274100"/>
            <a:ext cx="2181225" cy="25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/>
          <p:nvPr>
            <p:ph type="title"/>
          </p:nvPr>
        </p:nvSpPr>
        <p:spPr>
          <a:xfrm>
            <a:off x="209400" y="213200"/>
            <a:ext cx="8850900" cy="913500"/>
          </a:xfrm>
          <a:prstGeom prst="rect">
            <a:avLst/>
          </a:prstGeom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b="1" lang="es" sz="30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Xiuhcoatl (2012)</a:t>
            </a:r>
            <a:r>
              <a:rPr b="1" lang="es" sz="30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1" lang="es" sz="14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s" sz="16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Lugar 226. 5996 núcleos + GPU’s.</a:t>
            </a:r>
            <a:endParaRPr b="1" sz="16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5" name="Google Shape;205;p26"/>
          <p:cNvSpPr/>
          <p:nvPr/>
        </p:nvSpPr>
        <p:spPr>
          <a:xfrm>
            <a:off x="1210575" y="2370000"/>
            <a:ext cx="6981600" cy="40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6" title="2020"/>
          <p:cNvSpPr/>
          <p:nvPr/>
        </p:nvSpPr>
        <p:spPr>
          <a:xfrm>
            <a:off x="6936050" y="2370000"/>
            <a:ext cx="1256100" cy="4035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Mono"/>
                <a:ea typeface="Roboto Mono"/>
                <a:cs typeface="Roboto Mono"/>
                <a:sym typeface="Roboto Mono"/>
              </a:rPr>
              <a:t>2020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7" name="Google Shape;207;p26" title="2020"/>
          <p:cNvSpPr/>
          <p:nvPr/>
        </p:nvSpPr>
        <p:spPr>
          <a:xfrm>
            <a:off x="1210575" y="2370000"/>
            <a:ext cx="1256100" cy="4035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Mono"/>
                <a:ea typeface="Roboto Mono"/>
                <a:cs typeface="Roboto Mono"/>
                <a:sym typeface="Roboto Mono"/>
              </a:rPr>
              <a:t>2004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8" name="Google Shape;208;p26" title="2020"/>
          <p:cNvSpPr/>
          <p:nvPr/>
        </p:nvSpPr>
        <p:spPr>
          <a:xfrm>
            <a:off x="3943950" y="2370000"/>
            <a:ext cx="1256100" cy="4035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Mono"/>
                <a:ea typeface="Roboto Mono"/>
                <a:cs typeface="Roboto Mono"/>
                <a:sym typeface="Roboto Mono"/>
              </a:rPr>
              <a:t>2012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9" name="Google Shape;209;p26"/>
          <p:cNvSpPr/>
          <p:nvPr/>
        </p:nvSpPr>
        <p:spPr>
          <a:xfrm>
            <a:off x="7469025" y="1479150"/>
            <a:ext cx="1256100" cy="526800"/>
          </a:xfrm>
          <a:prstGeom prst="cloudCallout">
            <a:avLst>
              <a:gd fmla="val -28612" name="adj1"/>
              <a:gd fmla="val 8604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Roboto Mono"/>
                <a:ea typeface="Roboto Mono"/>
                <a:cs typeface="Roboto Mono"/>
                <a:sym typeface="Roboto Mono"/>
              </a:rPr>
              <a:t>¡NOW!</a:t>
            </a:r>
            <a:endParaRPr b="1"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10" name="Google Shape;2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550" y="2977875"/>
            <a:ext cx="1224875" cy="181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925" y="1213313"/>
            <a:ext cx="1710601" cy="107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8050" y="2852675"/>
            <a:ext cx="2753600" cy="206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46024" y="1126689"/>
            <a:ext cx="1301775" cy="13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0175" y="1155938"/>
            <a:ext cx="1490770" cy="12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/>
          <p:nvPr>
            <p:ph type="title"/>
          </p:nvPr>
        </p:nvSpPr>
        <p:spPr>
          <a:xfrm>
            <a:off x="209400" y="213200"/>
            <a:ext cx="8850900" cy="913500"/>
          </a:xfrm>
          <a:prstGeom prst="rect">
            <a:avLst/>
          </a:prstGeom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b="1" lang="es" sz="30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Abacus I (2015)</a:t>
            </a:r>
            <a:r>
              <a:rPr b="1" lang="es" sz="30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1" lang="es" sz="14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s" sz="16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Lugar 255. 8904 núcleos + GPU’s.</a:t>
            </a:r>
            <a:endParaRPr b="1" sz="16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0" name="Google Shape;220;p27"/>
          <p:cNvSpPr/>
          <p:nvPr/>
        </p:nvSpPr>
        <p:spPr>
          <a:xfrm>
            <a:off x="1210575" y="2370000"/>
            <a:ext cx="6981600" cy="40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7" title="2020"/>
          <p:cNvSpPr/>
          <p:nvPr/>
        </p:nvSpPr>
        <p:spPr>
          <a:xfrm>
            <a:off x="6936050" y="2370000"/>
            <a:ext cx="1256100" cy="4035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Mono"/>
                <a:ea typeface="Roboto Mono"/>
                <a:cs typeface="Roboto Mono"/>
                <a:sym typeface="Roboto Mono"/>
              </a:rPr>
              <a:t>2020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2" name="Google Shape;222;p27" title="2020"/>
          <p:cNvSpPr/>
          <p:nvPr/>
        </p:nvSpPr>
        <p:spPr>
          <a:xfrm>
            <a:off x="1210575" y="2370000"/>
            <a:ext cx="1256100" cy="4035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Mono"/>
                <a:ea typeface="Roboto Mono"/>
                <a:cs typeface="Roboto Mono"/>
                <a:sym typeface="Roboto Mono"/>
              </a:rPr>
              <a:t>2010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3" name="Google Shape;223;p27" title="2020"/>
          <p:cNvSpPr/>
          <p:nvPr/>
        </p:nvSpPr>
        <p:spPr>
          <a:xfrm>
            <a:off x="3943950" y="2370000"/>
            <a:ext cx="1256100" cy="4035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Mono"/>
                <a:ea typeface="Roboto Mono"/>
                <a:cs typeface="Roboto Mono"/>
                <a:sym typeface="Roboto Mono"/>
              </a:rPr>
              <a:t>2015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4" name="Google Shape;224;p27"/>
          <p:cNvSpPr/>
          <p:nvPr/>
        </p:nvSpPr>
        <p:spPr>
          <a:xfrm>
            <a:off x="7469025" y="1479150"/>
            <a:ext cx="1256100" cy="526800"/>
          </a:xfrm>
          <a:prstGeom prst="cloudCallout">
            <a:avLst>
              <a:gd fmla="val -28612" name="adj1"/>
              <a:gd fmla="val 8604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Roboto Mono"/>
                <a:ea typeface="Roboto Mono"/>
                <a:cs typeface="Roboto Mono"/>
                <a:sym typeface="Roboto Mono"/>
              </a:rPr>
              <a:t>¡NOW!</a:t>
            </a:r>
            <a:endParaRPr b="1"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25" name="Google Shape;2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524" y="1203050"/>
            <a:ext cx="1769201" cy="10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5524" y="2849850"/>
            <a:ext cx="2298658" cy="206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8501" y="2849850"/>
            <a:ext cx="1574424" cy="177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90990">
            <a:off x="79476" y="3058875"/>
            <a:ext cx="1954124" cy="156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9475" y="1203050"/>
            <a:ext cx="2468933" cy="116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/>
          <p:nvPr>
            <p:ph type="title"/>
          </p:nvPr>
        </p:nvSpPr>
        <p:spPr>
          <a:xfrm>
            <a:off x="209400" y="213200"/>
            <a:ext cx="8850900" cy="913500"/>
          </a:xfrm>
          <a:prstGeom prst="rect">
            <a:avLst/>
          </a:prstGeom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b="1" lang="es" sz="30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Abacus I (2015):</a:t>
            </a:r>
            <a:r>
              <a:rPr b="1" lang="es" sz="14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s" sz="16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Lugar 255. 8904 núcleos + GPU’s.</a:t>
            </a:r>
            <a:endParaRPr b="1" sz="16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5" name="Google Shape;235;p28"/>
          <p:cNvSpPr/>
          <p:nvPr/>
        </p:nvSpPr>
        <p:spPr>
          <a:xfrm>
            <a:off x="1210575" y="2370000"/>
            <a:ext cx="6981600" cy="40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8" title="2020"/>
          <p:cNvSpPr/>
          <p:nvPr/>
        </p:nvSpPr>
        <p:spPr>
          <a:xfrm>
            <a:off x="6936050" y="2370000"/>
            <a:ext cx="1256100" cy="4035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Mono"/>
                <a:ea typeface="Roboto Mono"/>
                <a:cs typeface="Roboto Mono"/>
                <a:sym typeface="Roboto Mono"/>
              </a:rPr>
              <a:t>2025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7" name="Google Shape;237;p28" title="2020"/>
          <p:cNvSpPr/>
          <p:nvPr/>
        </p:nvSpPr>
        <p:spPr>
          <a:xfrm>
            <a:off x="1210575" y="2370000"/>
            <a:ext cx="1256100" cy="4035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Mono"/>
                <a:ea typeface="Roboto Mono"/>
                <a:cs typeface="Roboto Mono"/>
                <a:sym typeface="Roboto Mono"/>
              </a:rPr>
              <a:t>2015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8" name="Google Shape;238;p28" title="2020"/>
          <p:cNvSpPr/>
          <p:nvPr/>
        </p:nvSpPr>
        <p:spPr>
          <a:xfrm>
            <a:off x="3943950" y="2370000"/>
            <a:ext cx="1256100" cy="4035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Mono"/>
                <a:ea typeface="Roboto Mono"/>
                <a:cs typeface="Roboto Mono"/>
                <a:sym typeface="Roboto Mono"/>
              </a:rPr>
              <a:t>2020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9" name="Google Shape;239;p28"/>
          <p:cNvSpPr/>
          <p:nvPr/>
        </p:nvSpPr>
        <p:spPr>
          <a:xfrm>
            <a:off x="4225600" y="1448700"/>
            <a:ext cx="1256100" cy="526800"/>
          </a:xfrm>
          <a:prstGeom prst="cloudCallout">
            <a:avLst>
              <a:gd fmla="val -28612" name="adj1"/>
              <a:gd fmla="val 8604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Roboto Mono"/>
                <a:ea typeface="Roboto Mono"/>
                <a:cs typeface="Roboto Mono"/>
                <a:sym typeface="Roboto Mono"/>
              </a:rPr>
              <a:t>¡NOW!</a:t>
            </a:r>
            <a:endParaRPr b="1"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0" name="Google Shape;2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6050" y="2965719"/>
            <a:ext cx="1800499" cy="1012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5600" y="4016803"/>
            <a:ext cx="1519175" cy="854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0500" y="2995950"/>
            <a:ext cx="1907100" cy="95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95025" y="1241963"/>
            <a:ext cx="1012775" cy="101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07790" y="1212112"/>
            <a:ext cx="724133" cy="1072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62850" y="4016800"/>
            <a:ext cx="1256100" cy="837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63850" y="2921014"/>
            <a:ext cx="1800501" cy="948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18950" y="3905947"/>
            <a:ext cx="1467523" cy="9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84375" y="1272188"/>
            <a:ext cx="765817" cy="95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Referencias</a:t>
            </a:r>
            <a:endParaRPr b="1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4" name="Google Shape;254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000"/>
              <a:buFont typeface="Roboto Mono Medium"/>
              <a:buChar char="➔"/>
            </a:pPr>
            <a:r>
              <a:rPr lang="es" sz="1000" u="sng">
                <a:solidFill>
                  <a:schemeClr val="hlink"/>
                </a:solidFill>
                <a:latin typeface="Roboto Mono Medium"/>
                <a:ea typeface="Roboto Mono Medium"/>
                <a:cs typeface="Roboto Mono Medium"/>
                <a:sym typeface="Roboto Mono Medium"/>
                <a:hlinkClick r:id="rId3"/>
              </a:rPr>
              <a:t>https://www.top500.org/system/179288</a:t>
            </a:r>
            <a:endParaRPr sz="1000">
              <a:solidFill>
                <a:srgbClr val="FFF2CC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000"/>
              <a:buFont typeface="Roboto Mono Medium"/>
              <a:buChar char="➔"/>
            </a:pPr>
            <a:r>
              <a:rPr lang="es" sz="1000" u="sng">
                <a:solidFill>
                  <a:schemeClr val="hlink"/>
                </a:solidFill>
                <a:latin typeface="Roboto Mono Medium"/>
                <a:ea typeface="Roboto Mono Medium"/>
                <a:cs typeface="Roboto Mono Medium"/>
                <a:sym typeface="Roboto Mono Medium"/>
                <a:hlinkClick r:id="rId4"/>
              </a:rPr>
              <a:t>https://www.top500.org/system/178532</a:t>
            </a:r>
            <a:endParaRPr sz="1000">
              <a:solidFill>
                <a:srgbClr val="FFF2CC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000"/>
              <a:buFont typeface="Roboto Mono Medium"/>
              <a:buChar char="➔"/>
            </a:pPr>
            <a:r>
              <a:rPr lang="es" sz="1000" u="sng">
                <a:solidFill>
                  <a:schemeClr val="hlink"/>
                </a:solidFill>
                <a:latin typeface="Roboto Mono Medium"/>
                <a:ea typeface="Roboto Mono Medium"/>
                <a:cs typeface="Roboto Mono Medium"/>
                <a:sym typeface="Roboto Mono Medium"/>
                <a:hlinkClick r:id="rId5"/>
              </a:rPr>
              <a:t>https://www.top500.org/system/176158</a:t>
            </a:r>
            <a:endParaRPr sz="1000">
              <a:solidFill>
                <a:srgbClr val="FFF2CC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000"/>
              <a:buFont typeface="Roboto Mono Medium"/>
              <a:buChar char="➔"/>
            </a:pPr>
            <a:r>
              <a:rPr lang="es" sz="1000" u="sng">
                <a:solidFill>
                  <a:schemeClr val="hlink"/>
                </a:solidFill>
                <a:latin typeface="Roboto Mono Medium"/>
                <a:ea typeface="Roboto Mono Medium"/>
                <a:cs typeface="Roboto Mono Medium"/>
                <a:sym typeface="Roboto Mono Medium"/>
                <a:hlinkClick r:id="rId6"/>
              </a:rPr>
              <a:t>https://www.top500.org/system/174698</a:t>
            </a:r>
            <a:endParaRPr sz="1000">
              <a:solidFill>
                <a:srgbClr val="FFF2CC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000"/>
              <a:buFont typeface="Roboto Mono Medium"/>
              <a:buChar char="➔"/>
            </a:pPr>
            <a:r>
              <a:rPr lang="es" sz="1000" u="sng">
                <a:solidFill>
                  <a:schemeClr val="hlink"/>
                </a:solidFill>
                <a:latin typeface="Roboto Mono Medium"/>
                <a:ea typeface="Roboto Mono Medium"/>
                <a:cs typeface="Roboto Mono Medium"/>
                <a:sym typeface="Roboto Mono Medium"/>
                <a:hlinkClick r:id="rId7"/>
              </a:rPr>
              <a:t>https://www.top500.org/site/49070</a:t>
            </a:r>
            <a:endParaRPr sz="1000">
              <a:solidFill>
                <a:srgbClr val="FFF2CC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000"/>
              <a:buFont typeface="Roboto Mono Medium"/>
              <a:buChar char="➔"/>
            </a:pPr>
            <a:r>
              <a:rPr lang="es" sz="1000" u="sng">
                <a:solidFill>
                  <a:schemeClr val="hlink"/>
                </a:solidFill>
                <a:latin typeface="Roboto Mono Medium"/>
                <a:ea typeface="Roboto Mono Medium"/>
                <a:cs typeface="Roboto Mono Medium"/>
                <a:sym typeface="Roboto Mono Medium"/>
                <a:hlinkClick r:id="rId8"/>
              </a:rPr>
              <a:t>https://www.top500.org/system/172737</a:t>
            </a:r>
            <a:endParaRPr sz="1000">
              <a:solidFill>
                <a:srgbClr val="FFF2CC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000"/>
              <a:buFont typeface="Roboto Mono Medium"/>
              <a:buChar char="➔"/>
            </a:pPr>
            <a:r>
              <a:rPr lang="es" sz="1000" u="sng">
                <a:solidFill>
                  <a:schemeClr val="hlink"/>
                </a:solidFill>
                <a:latin typeface="Roboto Mono Medium"/>
                <a:ea typeface="Roboto Mono Medium"/>
                <a:cs typeface="Roboto Mono Medium"/>
                <a:sym typeface="Roboto Mono Medium"/>
                <a:hlinkClick r:id="rId9"/>
              </a:rPr>
              <a:t>https://www.top500.org/system/172721</a:t>
            </a:r>
            <a:endParaRPr sz="1000">
              <a:solidFill>
                <a:srgbClr val="FFF2CC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000"/>
              <a:buFont typeface="Roboto Mono Medium"/>
              <a:buChar char="➔"/>
            </a:pPr>
            <a:r>
              <a:rPr lang="es" sz="1000" u="sng">
                <a:solidFill>
                  <a:schemeClr val="hlink"/>
                </a:solidFill>
                <a:latin typeface="Roboto Mono Medium"/>
                <a:ea typeface="Roboto Mono Medium"/>
                <a:cs typeface="Roboto Mono Medium"/>
                <a:sym typeface="Roboto Mono Medium"/>
                <a:hlinkClick r:id="rId10"/>
              </a:rPr>
              <a:t>https://www.top500.org/system/167614</a:t>
            </a:r>
            <a:endParaRPr sz="1000">
              <a:solidFill>
                <a:srgbClr val="FFF2CC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000"/>
              <a:buFont typeface="Roboto Mono Medium"/>
              <a:buChar char="➔"/>
            </a:pPr>
            <a:r>
              <a:rPr lang="es" sz="1000" u="sng">
                <a:solidFill>
                  <a:schemeClr val="hlink"/>
                </a:solidFill>
                <a:latin typeface="Roboto Mono Medium"/>
                <a:ea typeface="Roboto Mono Medium"/>
                <a:cs typeface="Roboto Mono Medium"/>
                <a:sym typeface="Roboto Mono Medium"/>
                <a:hlinkClick r:id="rId11"/>
              </a:rPr>
              <a:t>https://www.top500.org/system/177968</a:t>
            </a:r>
            <a:endParaRPr sz="1000">
              <a:solidFill>
                <a:srgbClr val="FFF2CC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000"/>
              <a:buFont typeface="Roboto Mono Medium"/>
              <a:buChar char="➔"/>
            </a:pPr>
            <a:r>
              <a:rPr lang="es" sz="1000" u="sng">
                <a:solidFill>
                  <a:schemeClr val="hlink"/>
                </a:solidFill>
                <a:latin typeface="Roboto Mono Medium"/>
                <a:ea typeface="Roboto Mono Medium"/>
                <a:cs typeface="Roboto Mono Medium"/>
                <a:sym typeface="Roboto Mono Medium"/>
                <a:hlinkClick r:id="rId12"/>
              </a:rPr>
              <a:t>https://www.top500.org/site/49067</a:t>
            </a:r>
            <a:endParaRPr sz="1000">
              <a:solidFill>
                <a:srgbClr val="FFF2CC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000"/>
              <a:buFont typeface="Roboto Mono Medium"/>
              <a:buChar char="➔"/>
            </a:pPr>
            <a:r>
              <a:rPr lang="es" sz="1000" u="sng">
                <a:solidFill>
                  <a:schemeClr val="hlink"/>
                </a:solidFill>
                <a:latin typeface="Roboto Mono Medium"/>
                <a:ea typeface="Roboto Mono Medium"/>
                <a:cs typeface="Roboto Mono Medium"/>
                <a:sym typeface="Roboto Mono Medium"/>
                <a:hlinkClick r:id="rId13"/>
              </a:rPr>
              <a:t>https://www.top500.org/site/50192</a:t>
            </a:r>
            <a:endParaRPr sz="1000">
              <a:solidFill>
                <a:srgbClr val="FFF2CC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000"/>
              <a:buFont typeface="Roboto Mono Medium"/>
              <a:buChar char="➔"/>
            </a:pPr>
            <a:r>
              <a:rPr lang="es" sz="1000" u="sng">
                <a:solidFill>
                  <a:schemeClr val="hlink"/>
                </a:solidFill>
                <a:latin typeface="Roboto Mono Medium"/>
                <a:ea typeface="Roboto Mono Medium"/>
                <a:cs typeface="Roboto Mono Medium"/>
                <a:sym typeface="Roboto Mono Medium"/>
                <a:hlinkClick r:id="rId14"/>
              </a:rPr>
              <a:t>https://www.top500.org/system/168317</a:t>
            </a:r>
            <a:endParaRPr sz="1000">
              <a:solidFill>
                <a:srgbClr val="FFF2CC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000"/>
              <a:buFont typeface="Roboto Mono Medium"/>
              <a:buChar char="➔"/>
            </a:pPr>
            <a:r>
              <a:rPr lang="es" sz="1000" u="sng">
                <a:solidFill>
                  <a:schemeClr val="hlink"/>
                </a:solidFill>
                <a:latin typeface="Roboto Mono Medium"/>
                <a:ea typeface="Roboto Mono Medium"/>
                <a:cs typeface="Roboto Mono Medium"/>
                <a:sym typeface="Roboto Mono Medium"/>
                <a:hlinkClick r:id="rId15"/>
              </a:rPr>
              <a:t>https://www.top500.org/site/50563</a:t>
            </a:r>
            <a:endParaRPr sz="1000">
              <a:solidFill>
                <a:srgbClr val="FFF2CC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000"/>
              <a:buFont typeface="Roboto Mono Medium"/>
              <a:buChar char="➔"/>
            </a:pPr>
            <a:r>
              <a:rPr lang="es" sz="1000" u="sng">
                <a:solidFill>
                  <a:schemeClr val="hlink"/>
                </a:solidFill>
                <a:latin typeface="Roboto Mono Medium"/>
                <a:ea typeface="Roboto Mono Medium"/>
                <a:cs typeface="Roboto Mono Medium"/>
                <a:sym typeface="Roboto Mono Medium"/>
                <a:hlinkClick r:id="rId16"/>
              </a:rPr>
              <a:t>https://www.top500.org/system/168644</a:t>
            </a:r>
            <a:endParaRPr sz="1000">
              <a:solidFill>
                <a:srgbClr val="FFF2CC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000"/>
              <a:buFont typeface="Roboto Mono Medium"/>
              <a:buChar char="➔"/>
            </a:pPr>
            <a:r>
              <a:rPr lang="es" sz="1000" u="sng">
                <a:solidFill>
                  <a:schemeClr val="accent5"/>
                </a:solidFill>
                <a:latin typeface="Roboto Mono Medium"/>
                <a:ea typeface="Roboto Mono Medium"/>
                <a:cs typeface="Roboto Mono Medium"/>
                <a:sym typeface="Roboto Mono Medium"/>
                <a:hlinkClick r:id="rId17"/>
              </a:rPr>
              <a:t>https://clusterhibrido.cinvestav.mx/</a:t>
            </a:r>
            <a:endParaRPr sz="1000">
              <a:solidFill>
                <a:srgbClr val="FFF2CC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000"/>
              <a:buFont typeface="Roboto Mono Medium"/>
              <a:buChar char="➔"/>
            </a:pPr>
            <a:r>
              <a:rPr lang="es" sz="1000" u="sng">
                <a:solidFill>
                  <a:schemeClr val="accent5"/>
                </a:solidFill>
                <a:latin typeface="Roboto Mono Medium"/>
                <a:ea typeface="Roboto Mono Medium"/>
                <a:cs typeface="Roboto Mono Medium"/>
                <a:sym typeface="Roboto Mono Medium"/>
                <a:hlinkClick r:id="rId18"/>
              </a:rPr>
              <a:t>https://www.dgcs.unam.mx/boletin/bdboletin/2017_431.html</a:t>
            </a:r>
            <a:endParaRPr sz="1000">
              <a:solidFill>
                <a:srgbClr val="FFF2CC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000"/>
              <a:buFont typeface="Roboto Mono Medium"/>
              <a:buChar char="➔"/>
            </a:pPr>
            <a:r>
              <a:rPr lang="es" sz="1000" u="sng">
                <a:solidFill>
                  <a:schemeClr val="hlink"/>
                </a:solidFill>
                <a:latin typeface="Roboto Mono Medium"/>
                <a:ea typeface="Roboto Mono Medium"/>
                <a:cs typeface="Roboto Mono Medium"/>
                <a:sym typeface="Roboto Mono Medium"/>
                <a:hlinkClick r:id="rId19"/>
              </a:rPr>
              <a:t>https://phys.org/news/2016-04-fiery-serpent-supercomputer-billion.html</a:t>
            </a:r>
            <a:endParaRPr sz="1000">
              <a:solidFill>
                <a:srgbClr val="FFF2CC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000"/>
              <a:buFont typeface="Roboto Mono Medium"/>
              <a:buChar char="➔"/>
            </a:pPr>
            <a:r>
              <a:rPr lang="es" sz="1000" u="sng">
                <a:solidFill>
                  <a:schemeClr val="hlink"/>
                </a:solidFill>
                <a:latin typeface="Roboto Mono Medium"/>
                <a:ea typeface="Roboto Mono Medium"/>
                <a:cs typeface="Roboto Mono Medium"/>
                <a:sym typeface="Roboto Mono Medium"/>
                <a:hlinkClick r:id="rId20"/>
              </a:rPr>
              <a:t>https://es.wikipedia.org/wiki/Anexo:Supercomputadoras_de_M%C3%A9xico</a:t>
            </a:r>
            <a:endParaRPr sz="1000">
              <a:solidFill>
                <a:srgbClr val="FFF2CC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FFF2CC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410675" y="357850"/>
            <a:ext cx="8520600" cy="1568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Supercomputadoras de instituciones educativas mexicanas en el top 500 de supercómputo</a:t>
            </a:r>
            <a:endParaRPr b="1" sz="30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29736" l="0" r="1136" t="29144"/>
          <a:stretch/>
        </p:blipFill>
        <p:spPr>
          <a:xfrm>
            <a:off x="2523925" y="2801800"/>
            <a:ext cx="3989550" cy="1659276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3997175" y="2116575"/>
            <a:ext cx="15303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VS</a:t>
            </a:r>
            <a:endParaRPr b="1" sz="36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490250" y="1073025"/>
            <a:ext cx="4641300" cy="2832300"/>
          </a:xfrm>
          <a:prstGeom prst="rect">
            <a:avLst/>
          </a:prstGeom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Universidad Nacional Autónoma de México </a:t>
            </a:r>
            <a:endParaRPr b="1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550" y="1053377"/>
            <a:ext cx="2725551" cy="303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209400" y="213200"/>
            <a:ext cx="8725200" cy="632400"/>
          </a:xfrm>
          <a:prstGeom prst="rect">
            <a:avLst/>
          </a:prstGeom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Y-MP4/432 (1993): </a:t>
            </a:r>
            <a:r>
              <a:rPr b="1" lang="es" sz="18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Lugar 249 y 298. 4 núcleos.</a:t>
            </a:r>
            <a:endParaRPr b="1" sz="18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4" name="Google Shape;74;p16"/>
          <p:cNvSpPr/>
          <p:nvPr/>
        </p:nvSpPr>
        <p:spPr>
          <a:xfrm>
            <a:off x="1210575" y="2370000"/>
            <a:ext cx="6981600" cy="40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 title="2020"/>
          <p:cNvSpPr/>
          <p:nvPr/>
        </p:nvSpPr>
        <p:spPr>
          <a:xfrm>
            <a:off x="6936050" y="2370000"/>
            <a:ext cx="1256100" cy="4035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Mono"/>
                <a:ea typeface="Roboto Mono"/>
                <a:cs typeface="Roboto Mono"/>
                <a:sym typeface="Roboto Mono"/>
              </a:rPr>
              <a:t>2020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6" name="Google Shape;76;p16" title="2020"/>
          <p:cNvSpPr/>
          <p:nvPr/>
        </p:nvSpPr>
        <p:spPr>
          <a:xfrm>
            <a:off x="1210575" y="2370000"/>
            <a:ext cx="1256100" cy="4035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Mono"/>
                <a:ea typeface="Roboto Mono"/>
                <a:cs typeface="Roboto Mono"/>
                <a:sym typeface="Roboto Mono"/>
              </a:rPr>
              <a:t>1966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7" name="Google Shape;77;p16" title="2020"/>
          <p:cNvSpPr/>
          <p:nvPr/>
        </p:nvSpPr>
        <p:spPr>
          <a:xfrm>
            <a:off x="3943950" y="2370000"/>
            <a:ext cx="1256100" cy="4035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Mono"/>
                <a:ea typeface="Roboto Mono"/>
                <a:cs typeface="Roboto Mono"/>
                <a:sym typeface="Roboto Mono"/>
              </a:rPr>
              <a:t>1993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361" y="2908400"/>
            <a:ext cx="923302" cy="1387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45" y="2963147"/>
            <a:ext cx="1271334" cy="133241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/>
          <p:nvPr/>
        </p:nvSpPr>
        <p:spPr>
          <a:xfrm>
            <a:off x="7469025" y="1479150"/>
            <a:ext cx="1256100" cy="526800"/>
          </a:xfrm>
          <a:prstGeom prst="cloudCallout">
            <a:avLst>
              <a:gd fmla="val -28612" name="adj1"/>
              <a:gd fmla="val 8604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Roboto Mono"/>
                <a:ea typeface="Roboto Mono"/>
                <a:cs typeface="Roboto Mono"/>
                <a:sym typeface="Roboto Mono"/>
              </a:rPr>
              <a:t>¡NOW!</a:t>
            </a:r>
            <a:endParaRPr b="1"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525350" y="4295563"/>
            <a:ext cx="19413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Muere Walt Disney</a:t>
            </a:r>
            <a:endParaRPr sz="10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0537" y="2857375"/>
            <a:ext cx="1641675" cy="176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209400" y="213200"/>
            <a:ext cx="8725200" cy="632400"/>
          </a:xfrm>
          <a:prstGeom prst="rect">
            <a:avLst/>
          </a:prstGeom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Y-MP4/464 (1994)</a:t>
            </a:r>
            <a:r>
              <a:rPr b="1" lang="es" sz="30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1" lang="es" sz="18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 Lugar 398. 4 núcleos.</a:t>
            </a:r>
            <a:endParaRPr b="1" sz="18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8" name="Google Shape;88;p17"/>
          <p:cNvSpPr/>
          <p:nvPr/>
        </p:nvSpPr>
        <p:spPr>
          <a:xfrm>
            <a:off x="1210575" y="2370000"/>
            <a:ext cx="6981600" cy="40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 title="2020"/>
          <p:cNvSpPr/>
          <p:nvPr/>
        </p:nvSpPr>
        <p:spPr>
          <a:xfrm>
            <a:off x="6936050" y="2370000"/>
            <a:ext cx="1256100" cy="4035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Mono"/>
                <a:ea typeface="Roboto Mono"/>
                <a:cs typeface="Roboto Mono"/>
                <a:sym typeface="Roboto Mono"/>
              </a:rPr>
              <a:t>2020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0" name="Google Shape;90;p17" title="2020"/>
          <p:cNvSpPr/>
          <p:nvPr/>
        </p:nvSpPr>
        <p:spPr>
          <a:xfrm>
            <a:off x="1210575" y="2370000"/>
            <a:ext cx="1256100" cy="4035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Mono"/>
                <a:ea typeface="Roboto Mono"/>
                <a:cs typeface="Roboto Mono"/>
                <a:sym typeface="Roboto Mono"/>
              </a:rPr>
              <a:t>1968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1" name="Google Shape;91;p17" title="2020"/>
          <p:cNvSpPr/>
          <p:nvPr/>
        </p:nvSpPr>
        <p:spPr>
          <a:xfrm>
            <a:off x="3943950" y="2370000"/>
            <a:ext cx="1256100" cy="4035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Mono"/>
                <a:ea typeface="Roboto Mono"/>
                <a:cs typeface="Roboto Mono"/>
                <a:sym typeface="Roboto Mono"/>
              </a:rPr>
              <a:t>1994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800" y="2950550"/>
            <a:ext cx="1294200" cy="124875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434000" y="2938875"/>
            <a:ext cx="7461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Debut</a:t>
            </a:r>
            <a:endParaRPr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7469025" y="1479150"/>
            <a:ext cx="1256100" cy="526800"/>
          </a:xfrm>
          <a:prstGeom prst="cloudCallout">
            <a:avLst>
              <a:gd fmla="val -28612" name="adj1"/>
              <a:gd fmla="val 8604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Roboto Mono"/>
                <a:ea typeface="Roboto Mono"/>
                <a:cs typeface="Roboto Mono"/>
                <a:sym typeface="Roboto Mono"/>
              </a:rPr>
              <a:t>¡NOW!</a:t>
            </a:r>
            <a:endParaRPr b="1"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3513" y="2950550"/>
            <a:ext cx="1376725" cy="19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3588" y="2923512"/>
            <a:ext cx="1393875" cy="198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209400" y="213200"/>
            <a:ext cx="8850900" cy="632400"/>
          </a:xfrm>
          <a:prstGeom prst="rect">
            <a:avLst/>
          </a:prstGeom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b="1" lang="es" sz="30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ORIGIN 2000 (1997)</a:t>
            </a:r>
            <a:r>
              <a:rPr b="1" lang="es" sz="30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1" lang="es" sz="18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 Lugar 331 y 447. 32 núcleos.</a:t>
            </a:r>
            <a:endParaRPr b="1" sz="18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" name="Google Shape;102;p18"/>
          <p:cNvSpPr/>
          <p:nvPr/>
        </p:nvSpPr>
        <p:spPr>
          <a:xfrm>
            <a:off x="1210575" y="2370000"/>
            <a:ext cx="6981600" cy="40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 title="2020"/>
          <p:cNvSpPr/>
          <p:nvPr/>
        </p:nvSpPr>
        <p:spPr>
          <a:xfrm>
            <a:off x="6936050" y="2370000"/>
            <a:ext cx="1256100" cy="4035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Mono"/>
                <a:ea typeface="Roboto Mono"/>
                <a:cs typeface="Roboto Mono"/>
                <a:sym typeface="Roboto Mono"/>
              </a:rPr>
              <a:t>2020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" name="Google Shape;104;p18" title="2020"/>
          <p:cNvSpPr/>
          <p:nvPr/>
        </p:nvSpPr>
        <p:spPr>
          <a:xfrm>
            <a:off x="1210575" y="2370000"/>
            <a:ext cx="1256100" cy="4035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Mono"/>
                <a:ea typeface="Roboto Mono"/>
                <a:cs typeface="Roboto Mono"/>
                <a:sym typeface="Roboto Mono"/>
              </a:rPr>
              <a:t>1974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" name="Google Shape;105;p18" title="2020"/>
          <p:cNvSpPr/>
          <p:nvPr/>
        </p:nvSpPr>
        <p:spPr>
          <a:xfrm>
            <a:off x="3943950" y="2370000"/>
            <a:ext cx="1256100" cy="4035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Mono"/>
                <a:ea typeface="Roboto Mono"/>
                <a:cs typeface="Roboto Mono"/>
                <a:sym typeface="Roboto Mono"/>
              </a:rPr>
              <a:t>1997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528800" y="2862863"/>
            <a:ext cx="17208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Primer relanzamiento</a:t>
            </a:r>
            <a:endParaRPr sz="10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7469025" y="1479150"/>
            <a:ext cx="1256100" cy="526800"/>
          </a:xfrm>
          <a:prstGeom prst="cloudCallout">
            <a:avLst>
              <a:gd fmla="val -28612" name="adj1"/>
              <a:gd fmla="val 8604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Roboto Mono"/>
                <a:ea typeface="Roboto Mono"/>
                <a:cs typeface="Roboto Mono"/>
                <a:sym typeface="Roboto Mono"/>
              </a:rPr>
              <a:t>¡NOW!</a:t>
            </a:r>
            <a:endParaRPr b="1"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220" y="1069150"/>
            <a:ext cx="2154923" cy="121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3487" y="2891987"/>
            <a:ext cx="1354075" cy="1995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9928" y="2862875"/>
            <a:ext cx="1014550" cy="205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051" y="3028558"/>
            <a:ext cx="2350300" cy="1583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209400" y="213200"/>
            <a:ext cx="8850900" cy="768900"/>
          </a:xfrm>
          <a:prstGeom prst="rect">
            <a:avLst/>
          </a:prstGeom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b="1" lang="es" sz="30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Kam Balam (2006/2007)</a:t>
            </a:r>
            <a:r>
              <a:rPr b="1" lang="es" sz="30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1" lang="es" sz="14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s" sz="15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Lugar 126 y 310. 1360 núcleos.</a:t>
            </a:r>
            <a:endParaRPr b="1" sz="15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" name="Google Shape;117;p19"/>
          <p:cNvSpPr/>
          <p:nvPr/>
        </p:nvSpPr>
        <p:spPr>
          <a:xfrm>
            <a:off x="1210575" y="2370000"/>
            <a:ext cx="6981600" cy="40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 title="2020"/>
          <p:cNvSpPr/>
          <p:nvPr/>
        </p:nvSpPr>
        <p:spPr>
          <a:xfrm>
            <a:off x="6936050" y="2370000"/>
            <a:ext cx="1256100" cy="4035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Mono"/>
                <a:ea typeface="Roboto Mono"/>
                <a:cs typeface="Roboto Mono"/>
                <a:sym typeface="Roboto Mono"/>
              </a:rPr>
              <a:t>2020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" name="Google Shape;119;p19" title="2020"/>
          <p:cNvSpPr/>
          <p:nvPr/>
        </p:nvSpPr>
        <p:spPr>
          <a:xfrm>
            <a:off x="1210575" y="2370000"/>
            <a:ext cx="1256100" cy="4035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Mono"/>
                <a:ea typeface="Roboto Mono"/>
                <a:cs typeface="Roboto Mono"/>
                <a:sym typeface="Roboto Mono"/>
              </a:rPr>
              <a:t>1992-1994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" name="Google Shape;120;p19" title="2020"/>
          <p:cNvSpPr/>
          <p:nvPr/>
        </p:nvSpPr>
        <p:spPr>
          <a:xfrm>
            <a:off x="3943950" y="2370000"/>
            <a:ext cx="1256100" cy="4035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Mono"/>
                <a:ea typeface="Roboto Mono"/>
                <a:cs typeface="Roboto Mono"/>
                <a:sym typeface="Roboto Mono"/>
              </a:rPr>
              <a:t>2006/2007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" name="Google Shape;121;p19"/>
          <p:cNvSpPr/>
          <p:nvPr/>
        </p:nvSpPr>
        <p:spPr>
          <a:xfrm>
            <a:off x="7469025" y="1479150"/>
            <a:ext cx="1256100" cy="526800"/>
          </a:xfrm>
          <a:prstGeom prst="cloudCallout">
            <a:avLst>
              <a:gd fmla="val -28612" name="adj1"/>
              <a:gd fmla="val 8604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Roboto Mono"/>
                <a:ea typeface="Roboto Mono"/>
                <a:cs typeface="Roboto Mono"/>
                <a:sym typeface="Roboto Mono"/>
              </a:rPr>
              <a:t>¡NOW!</a:t>
            </a:r>
            <a:endParaRPr b="1"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898" y="3128100"/>
            <a:ext cx="1393175" cy="149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475" y="1132475"/>
            <a:ext cx="1507350" cy="114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472" y="2953565"/>
            <a:ext cx="1034850" cy="1847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04599" y="1132475"/>
            <a:ext cx="2060512" cy="1148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67188" y="2942549"/>
            <a:ext cx="1209625" cy="166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209400" y="213200"/>
            <a:ext cx="8850900" cy="768900"/>
          </a:xfrm>
          <a:prstGeom prst="rect">
            <a:avLst/>
          </a:prstGeom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b="1" lang="es" sz="30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Miztli (2012)</a:t>
            </a:r>
            <a:r>
              <a:rPr b="1" lang="es" sz="30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1" lang="es" sz="14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s" sz="18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Lugar 348. 5615 núcleos.</a:t>
            </a:r>
            <a:endParaRPr b="1" sz="18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" name="Google Shape;132;p20"/>
          <p:cNvSpPr/>
          <p:nvPr/>
        </p:nvSpPr>
        <p:spPr>
          <a:xfrm>
            <a:off x="1210575" y="2370000"/>
            <a:ext cx="6981600" cy="40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0" title="2020"/>
          <p:cNvSpPr/>
          <p:nvPr/>
        </p:nvSpPr>
        <p:spPr>
          <a:xfrm>
            <a:off x="6936050" y="2370000"/>
            <a:ext cx="1256100" cy="4035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Mono"/>
                <a:ea typeface="Roboto Mono"/>
                <a:cs typeface="Roboto Mono"/>
                <a:sym typeface="Roboto Mono"/>
              </a:rPr>
              <a:t>2020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4" name="Google Shape;134;p20" title="2020"/>
          <p:cNvSpPr/>
          <p:nvPr/>
        </p:nvSpPr>
        <p:spPr>
          <a:xfrm>
            <a:off x="1210575" y="2370000"/>
            <a:ext cx="1256100" cy="4035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Mono"/>
                <a:ea typeface="Roboto Mono"/>
                <a:cs typeface="Roboto Mono"/>
                <a:sym typeface="Roboto Mono"/>
              </a:rPr>
              <a:t>2004/2005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" name="Google Shape;135;p20" title="2020"/>
          <p:cNvSpPr/>
          <p:nvPr/>
        </p:nvSpPr>
        <p:spPr>
          <a:xfrm>
            <a:off x="3943950" y="2370000"/>
            <a:ext cx="1256100" cy="4035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Mono"/>
                <a:ea typeface="Roboto Mono"/>
                <a:cs typeface="Roboto Mono"/>
                <a:sym typeface="Roboto Mono"/>
              </a:rPr>
              <a:t>2012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" name="Google Shape;136;p20"/>
          <p:cNvSpPr/>
          <p:nvPr/>
        </p:nvSpPr>
        <p:spPr>
          <a:xfrm>
            <a:off x="7469025" y="1479150"/>
            <a:ext cx="1256100" cy="526800"/>
          </a:xfrm>
          <a:prstGeom prst="cloudCallout">
            <a:avLst>
              <a:gd fmla="val -28612" name="adj1"/>
              <a:gd fmla="val 8604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Roboto Mono"/>
                <a:ea typeface="Roboto Mono"/>
                <a:cs typeface="Roboto Mono"/>
                <a:sym typeface="Roboto Mono"/>
              </a:rPr>
              <a:t>¡NOW!</a:t>
            </a:r>
            <a:endParaRPr b="1"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750" y="1118175"/>
            <a:ext cx="1127025" cy="118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751" y="2963925"/>
            <a:ext cx="1256100" cy="1796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2925" y="1118175"/>
            <a:ext cx="886674" cy="118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2574" y="3001038"/>
            <a:ext cx="1397675" cy="172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21124" y="1025164"/>
            <a:ext cx="1301775" cy="13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61686" y="3042150"/>
            <a:ext cx="1820650" cy="151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246650" y="1090775"/>
            <a:ext cx="5022000" cy="2832300"/>
          </a:xfrm>
          <a:prstGeom prst="rect">
            <a:avLst/>
          </a:prstGeom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Universidad Autónoma Metropolitana</a:t>
            </a:r>
            <a:endParaRPr b="1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0025" y="1589775"/>
            <a:ext cx="2981254" cy="183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